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7" r:id="rId2"/>
    <p:sldId id="2141412849" r:id="rId3"/>
    <p:sldId id="2141412538" r:id="rId4"/>
    <p:sldId id="2141412850" r:id="rId5"/>
    <p:sldId id="2141412851" r:id="rId6"/>
    <p:sldId id="2141412836" r:id="rId7"/>
    <p:sldId id="2141412852" r:id="rId8"/>
    <p:sldId id="2141412853" r:id="rId9"/>
    <p:sldId id="2141412762" r:id="rId10"/>
    <p:sldId id="2141412854" r:id="rId11"/>
    <p:sldId id="2141412855" r:id="rId12"/>
    <p:sldId id="2141412856" r:id="rId13"/>
    <p:sldId id="2141412857" r:id="rId14"/>
    <p:sldId id="2141412859" r:id="rId15"/>
    <p:sldId id="2141412858" r:id="rId16"/>
    <p:sldId id="2141412860" r:id="rId17"/>
    <p:sldId id="2141412861" r:id="rId18"/>
    <p:sldId id="2141412863" r:id="rId19"/>
    <p:sldId id="2141412862" r:id="rId20"/>
    <p:sldId id="2141412864" r:id="rId21"/>
    <p:sldId id="2141412865" r:id="rId22"/>
    <p:sldId id="2141412866" r:id="rId23"/>
    <p:sldId id="2141412867" r:id="rId24"/>
    <p:sldId id="2141412868" r:id="rId2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2518"/>
  </p:normalViewPr>
  <p:slideViewPr>
    <p:cSldViewPr snapToGrid="0" showGuides="1">
      <p:cViewPr varScale="1">
        <p:scale>
          <a:sx n="155" d="100"/>
          <a:sy n="155" d="100"/>
        </p:scale>
        <p:origin x="856" y="184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present my project which consists in designing a novel drug </a:t>
            </a:r>
            <a:r>
              <a:rPr lang="en-US"/>
              <a:t>using Mesenchymal Stem </a:t>
            </a:r>
            <a:r>
              <a:rPr lang="en-US" dirty="0"/>
              <a:t>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PARPi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delays DNA repair that generates double-strand breaks (DSB) and catastrophic unrepaired DNA damages in tumor cells, increasing neoantigens load and tumor mutation burden; </a:t>
            </a:r>
          </a:p>
          <a:p>
            <a:pPr marL="228600" indent="-228600">
              <a:buAutoNum type="alphaLcParenBoth"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DSB induced by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PARPi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in tumor cells produce double-strand DNA (dsDNA) fragments that, through cyclic GMP-AMP synthase (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cGAS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) binding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lead to stimulator or interferon genes (STING) activation and the generation of a type  interferon (IFN) response. This upregulates chemokines CCL5 and CXCL10 leading to T cell recruitment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(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) Upregulation of PD-L1 via STING pathway led to T cell exhaustion.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D: in</a:t>
            </a:r>
            <a:r>
              <a:rPr 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ltration, E: T cell, F: M1 macrophage,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G: CD8 central memory (CM) T cells, H: CD8 effector memory (EM) T cells,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I: exhausted (Ex) CD8 T cells, J: Granulocytes, K: Myeloid Dendritic cell (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MoDC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),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L: CD8 cytotoxic T cell (Tc).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0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Exosomes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30-100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Exosomes are rich in nucleic acids, proteins, and lipids. They naturally encapsulate these molecules, making them excellent carriers for small molecule drugs, RNA, or other therapeutic agents.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Usage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Due to their small size and composition, exosomes can cross biological barriers such as the blood-brain barrier, making them ideal for targeting drugs to specific sites, including the brain. </a:t>
            </a: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endParaRPr lang="en-US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larger than exosomes, ranging from 100 to 1000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carry a variety of biomolecules, including proteins and lipids, and also encapsulate nucleic acids and cytosolic components.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0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peptide linker will be synthesized such that one end has a functional for attachment to R848, and the other end can be conjugated to the exosome surface or another suitable carrier.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Integrate a sequence that is specifically recognized and cleaved by MMP-2. MMP-2 recognizes and cleaves peptides containing a specific sequence of amino acids. For example, a commonly used sequence for MMP-2 sensitivity is 'GPLGVRG’.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Once the peptide-linked R848 is localized near the tumor cells (where MMP-2 expression is high), MMP-2 enzymes will cleave the peptide at the specific recognition site ('GPLGVRG’).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cleavage releases R848 in an active form precisely at the site where MMP-2 is overexpressed.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Economic and health impacts of cancer.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11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posed by cold tumors in cancer treatment.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Importance of transforming cold tumors to hot tumors to enhance the efficacy of immunotherapies.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Advances in immune checkpoint inhibitors (ICIs) and their limitations in cold tumors.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2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current landscape of strategies for warming up cold tumors.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45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Dual role of immune cells in TME; show </a:t>
            </a:r>
            <a:r>
              <a:rPr lang="en-US" dirty="0" err="1">
                <a:cs typeface="Calibri"/>
              </a:rPr>
              <a:t>immunosupression</a:t>
            </a:r>
            <a:r>
              <a:rPr lang="en-US" dirty="0">
                <a:cs typeface="Calibri"/>
              </a:rPr>
              <a:t> here (positive)</a:t>
            </a:r>
          </a:p>
          <a:p>
            <a:r>
              <a:rPr lang="en-US" dirty="0"/>
              <a:t>includes immune cells, signaling molecules, ECM and so on. Immune cells play a critical role in the tumor microenvironment, influencing the development, progression, and metastasis of tumors through the combined action of many cytokines</a:t>
            </a:r>
          </a:p>
          <a:p>
            <a:r>
              <a:rPr lang="en-US" dirty="0"/>
              <a:t>The fact that immune cells can behave as guardians (anti-</a:t>
            </a:r>
            <a:r>
              <a:rPr lang="en-US" dirty="0" err="1"/>
              <a:t>tumour</a:t>
            </a:r>
            <a:r>
              <a:rPr lang="en-US" dirty="0"/>
              <a:t> immunity) or as bystanders or supporters of the </a:t>
            </a:r>
            <a:r>
              <a:rPr lang="en-US" dirty="0" err="1"/>
              <a:t>tumour</a:t>
            </a:r>
            <a:r>
              <a:rPr lang="en-US" dirty="0"/>
              <a:t> (pro-</a:t>
            </a:r>
            <a:r>
              <a:rPr lang="en-US" dirty="0" err="1"/>
              <a:t>tumour</a:t>
            </a:r>
            <a:r>
              <a:rPr lang="en-US" dirty="0"/>
              <a:t> immunity) makes them a “double-edged sword” in the TME.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6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Role of Tumor-associated macrophages (TAMs) and other immune cells in cold tumors.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TAMs play a significant role in cancer biology, including influencing tumor growth, angiogenesis, metastasis, and the suppression of antitumor immunity.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Their abundance and multifunctional roles make them key players in tumor ecology and an important focus in cancer research and therapeutic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5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TLRs are a class of pattern recognition receptors that can detect the substances derived from invading pathogens, which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play essential roles in innate immunity and inflammatory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Colony Stimulating Factor-1(CSF-1), also recognized as colony-stimulating factor (M-CSF), is a cytokine considered a major growth factor regulating the production, differentiation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and function of TAM. CSF-1 is associated with tumor progression, metastasis, angiogenesis, and treatment resistance.</a:t>
            </a:r>
          </a:p>
          <a:p>
            <a:pPr algn="l"/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CD44 is a transmembrane adhesion glycoprotein. Aberrant upregulation of CD44 in tumor cells is closely related to tumor immune escape and invasion.</a:t>
            </a: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CD206 is a membrane-bound protein c</a:t>
            </a: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The JAK-STAT pathway is an inflammatory signaling pathway. STAT signaling is important for macrophage polarization,</a:t>
            </a:r>
          </a:p>
          <a:p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while IFN-g signaling inducing phosphorylation of downstream STAT1, which in turn activate STAT1.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36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Strategic use of CSF-1R inhibitors to modify the behavior of TAMs within the tumor microenvironment.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M1-like macrophages characterized by biomarkers of CCR7, CD40, CD11c, and M2-like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CD206. </a:t>
            </a: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M1-like and M2-like TAMs are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interconversionable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under stimulation of various cytokines and chemokines termed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 and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M2-like TAMs secrete tumorigenic cytokines, like CCL2, IL-6, IL-10, to promote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tumor cell growth. </a:t>
            </a:r>
            <a:endParaRPr lang="en-US" dirty="0"/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TAMs express a variety of transmembrane proteins in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response to 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factors, including CSF1R, CCR2, CD40, SIRP1</a:t>
            </a:r>
            <a:r>
              <a:rPr lang="el-G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α</a:t>
            </a:r>
            <a:r>
              <a:rPr lang="el-GR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9/D2MA00961G" TargetMode="External"/><Relationship Id="rId3" Type="http://schemas.openxmlformats.org/officeDocument/2006/relationships/hyperlink" Target="https://doi.org/10.1002/mco2.343" TargetMode="External"/><Relationship Id="rId7" Type="http://schemas.openxmlformats.org/officeDocument/2006/relationships/hyperlink" Target="https://doi.org/10.1136%2Fjitc-2022-005968" TargetMode="External"/><Relationship Id="rId2" Type="http://schemas.openxmlformats.org/officeDocument/2006/relationships/hyperlink" Target="https://onlinelibrary.wiley.com/doi/abs/10.1002/mco2.343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i.org/10.1016/j.ejmech.2022.114884" TargetMode="External"/><Relationship Id="rId5" Type="http://schemas.openxmlformats.org/officeDocument/2006/relationships/hyperlink" Target="https://doi.org/10.1016/j.lfs.2023.121857" TargetMode="External"/><Relationship Id="rId4" Type="http://schemas.openxmlformats.org/officeDocument/2006/relationships/hyperlink" Target="https://doi.org/10.1177/1179554922112070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B85D6363-B627-2786-2D0D-79196747D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69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pic>
        <p:nvPicPr>
          <p:cNvPr id="3" name="Picture 2" descr="A diagram of a virus&#10;&#10;Description automatically generated with medium confidence">
            <a:extLst>
              <a:ext uri="{FF2B5EF4-FFF2-40B4-BE49-F238E27FC236}">
                <a16:creationId xmlns:a16="http://schemas.microsoft.com/office/drawing/2014/main" id="{3C753F5A-C87D-E813-4FFE-70C89C83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2" y="1321901"/>
            <a:ext cx="5522259" cy="55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92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CSF-1/CSF1R Inhibitors modify TAMs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PARP14i Reverses Acquired Resistance to PD-1 Therapy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88FEB-1EFC-45C9-22CE-FABB6F04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r="3692" b="3767"/>
          <a:stretch/>
        </p:blipFill>
        <p:spPr>
          <a:xfrm>
            <a:off x="1247941" y="1472399"/>
            <a:ext cx="9875987" cy="538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CBE12-2549-D85E-2C12-AF088F9E17A9}"/>
              </a:ext>
            </a:extLst>
          </p:cNvPr>
          <p:cNvSpPr txBox="1"/>
          <p:nvPr/>
        </p:nvSpPr>
        <p:spPr>
          <a:xfrm>
            <a:off x="4312227" y="5112327"/>
            <a:ext cx="750223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Effector T cell infiltration is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enhanced in tumors derived from cells pre-treated with IFN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γ 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in immuno-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competent female mice when PARP14 is pharmacologically inhibited or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knocked down, while the presence of regulatory T cells is decreased, leading to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restoration of 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α-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PD-1 sensitivity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6E24-0B86-D699-7C96-327D70523A2E}"/>
              </a:ext>
            </a:extLst>
          </p:cNvPr>
          <p:cNvSpPr txBox="1"/>
          <p:nvPr/>
        </p:nvSpPr>
        <p:spPr>
          <a:xfrm>
            <a:off x="9190299" y="6365418"/>
            <a:ext cx="3252486" cy="752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effectLst/>
                <a:ea typeface="Times New Roman" panose="02020603050405020304" pitchFamily="18" charset="0"/>
              </a:rPr>
              <a:t>C. W. Wong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“PARP14 inhibition restores PD-1 immune checkpoint inhibitor response following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IFNγ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-driven acquired resistance in preclinical cancer models,”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Nat.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Commun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5983, 2023,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10.1038/s41467-023-41737-1</a:t>
            </a:r>
          </a:p>
          <a:p>
            <a:pPr algn="l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83519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8" y="366250"/>
            <a:ext cx="12076534" cy="850107"/>
          </a:xfrm>
        </p:spPr>
        <p:txBody>
          <a:bodyPr/>
          <a:lstStyle/>
          <a:p>
            <a:r>
              <a:rPr lang="en-US" dirty="0"/>
              <a:t>Therapeutic Potential of Mesenchymal Stem Cell-Derived Extracellular Vesicles</a:t>
            </a:r>
          </a:p>
        </p:txBody>
      </p:sp>
      <p:pic>
        <p:nvPicPr>
          <p:cNvPr id="4" name="Picture 3" descr="A diagram of a cell&#10;&#10;Description automatically generated">
            <a:extLst>
              <a:ext uri="{FF2B5EF4-FFF2-40B4-BE49-F238E27FC236}">
                <a16:creationId xmlns:a16="http://schemas.microsoft.com/office/drawing/2014/main" id="{BF6FB927-E306-FB51-01FD-5AEF0E4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r="5944"/>
          <a:stretch/>
        </p:blipFill>
        <p:spPr>
          <a:xfrm>
            <a:off x="4674241" y="1378508"/>
            <a:ext cx="7155577" cy="4991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10394-48B2-A49A-C747-A9ACA5468026}"/>
              </a:ext>
            </a:extLst>
          </p:cNvPr>
          <p:cNvSpPr txBox="1"/>
          <p:nvPr/>
        </p:nvSpPr>
        <p:spPr>
          <a:xfrm>
            <a:off x="3784922" y="10301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C6C43-10EF-0B2F-BF74-F6469AC2E89A}"/>
              </a:ext>
            </a:extLst>
          </p:cNvPr>
          <p:cNvSpPr txBox="1"/>
          <p:nvPr/>
        </p:nvSpPr>
        <p:spPr>
          <a:xfrm>
            <a:off x="171688" y="3621992"/>
            <a:ext cx="4502553" cy="17362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/>
              <a:t>MSCs are favored as sources of EVs due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Ability to modulate the immune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Promote tissue repair and regeneration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Low immunogenicity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Engineering flexibility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Scalable production</a:t>
            </a:r>
          </a:p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8148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100" y="136252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2126799" y="5324647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868100" y="5226908"/>
            <a:ext cx="4227900" cy="163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7F11-A1E4-3792-EDCB-2E6B655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814175" cy="850107"/>
          </a:xfrm>
        </p:spPr>
        <p:txBody>
          <a:bodyPr/>
          <a:lstStyle/>
          <a:p>
            <a:r>
              <a:rPr lang="en-US" dirty="0"/>
              <a:t>Key steps in the process of Engineering  MSC-derived EVs’ Therapeutic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31A7-25AD-E8E9-3D7A-712C575F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3745201"/>
            <a:ext cx="3122757" cy="2212254"/>
          </a:xfrm>
        </p:spPr>
        <p:txBody>
          <a:bodyPr/>
          <a:lstStyle/>
          <a:p>
            <a:r>
              <a:rPr lang="en-US" sz="1800" dirty="0"/>
              <a:t>There are well-established and reliable methods for engineering MSC-derived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5E782-57DA-C2AE-CC92-8C8ABB8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89D99721-9F8E-8D17-48AE-FB382D50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939"/>
          <a:stretch/>
        </p:blipFill>
        <p:spPr>
          <a:xfrm>
            <a:off x="3885273" y="1340471"/>
            <a:ext cx="4421455" cy="5517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4DFBF-5C11-3D6B-CB8E-303B2A9744F9}"/>
              </a:ext>
            </a:extLst>
          </p:cNvPr>
          <p:cNvSpPr/>
          <p:nvPr/>
        </p:nvSpPr>
        <p:spPr>
          <a:xfrm>
            <a:off x="237008" y="3534032"/>
            <a:ext cx="3383522" cy="1383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822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BE2E-E9E1-B6E0-A762-6C1220F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445797" cy="850107"/>
          </a:xfrm>
        </p:spPr>
        <p:txBody>
          <a:bodyPr/>
          <a:lstStyle/>
          <a:p>
            <a:r>
              <a:rPr lang="en-US" dirty="0"/>
              <a:t>Strategies to maximize the therapeutic efficacy  of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2CCC2-ABC4-86C4-36BF-16EF5752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6" descr="A diagram of different types of engineering&#10;&#10;Description automatically generated">
            <a:extLst>
              <a:ext uri="{FF2B5EF4-FFF2-40B4-BE49-F238E27FC236}">
                <a16:creationId xmlns:a16="http://schemas.microsoft.com/office/drawing/2014/main" id="{57FC1ABA-D2A0-F0DD-5E5D-8633D52E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296" r="4695" b="-296"/>
          <a:stretch/>
        </p:blipFill>
        <p:spPr>
          <a:xfrm>
            <a:off x="4423143" y="1779372"/>
            <a:ext cx="7768857" cy="4434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C54F6-6A82-FB5E-F1BA-C9B11E88B125}"/>
              </a:ext>
            </a:extLst>
          </p:cNvPr>
          <p:cNvSpPr txBox="1"/>
          <p:nvPr/>
        </p:nvSpPr>
        <p:spPr>
          <a:xfrm>
            <a:off x="123568" y="2823518"/>
            <a:ext cx="4299575" cy="2539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Click Chemistry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Ideal for attaching small molecules to exosomes due to its high specificity and yield.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Lipid Anchoring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Small molecule agonists or inhibitors can be modified to include lipid tails, facilitating their integration into the exosome lipid bilayer.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Nanocarrier Encapsulation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Encapsulate the drug within exosomes to protect the active agents from degradation and ensure targeted delivery.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Arial" panose="020B0604020202020204" pitchFamily="34" charset="0"/>
              <a:buNone/>
            </a:pPr>
            <a:endParaRPr lang="en-US" sz="1600" b="0" i="0" dirty="0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701B7-C8A4-0A28-95FA-2657462D3AE3}"/>
              </a:ext>
            </a:extLst>
          </p:cNvPr>
          <p:cNvSpPr/>
          <p:nvPr/>
        </p:nvSpPr>
        <p:spPr>
          <a:xfrm>
            <a:off x="-1" y="2823518"/>
            <a:ext cx="4423143" cy="2304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008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3025" cy="850107"/>
          </a:xfrm>
        </p:spPr>
        <p:txBody>
          <a:bodyPr/>
          <a:lstStyle/>
          <a:p>
            <a:r>
              <a:rPr lang="en-US" dirty="0"/>
              <a:t>Methodology for the design of the MSC-derived EV Therapeutic Agent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marker CD80 to the exosome surface.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6014" y="3034176"/>
            <a:ext cx="6639972" cy="789649"/>
          </a:xfrm>
        </p:spPr>
        <p:txBody>
          <a:bodyPr/>
          <a:lstStyle/>
          <a:p>
            <a:r>
              <a:rPr lang="en-US" sz="5780" dirty="0"/>
              <a:t>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2210939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Therapeutic Response Assessment of Engineered Exosomes on a Panel of Cancer Cell Lines In Vitro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2" y="2667041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0" y="2399290"/>
            <a:ext cx="4958832" cy="230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In Vivo Efficacy and Safety Evaluation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92" y="5595299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for free R848 injections</a:t>
            </a:r>
            <a:endParaRPr lang="en-US" sz="18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0" y="1685510"/>
            <a:ext cx="4908065" cy="3800552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6F3E4-96E1-1FBD-6A4A-BFF5A1204EE7}"/>
              </a:ext>
            </a:extLst>
          </p:cNvPr>
          <p:cNvSpPr/>
          <p:nvPr/>
        </p:nvSpPr>
        <p:spPr>
          <a:xfrm>
            <a:off x="925287" y="5467466"/>
            <a:ext cx="4824370" cy="131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74" y="1398414"/>
            <a:ext cx="11830651" cy="545958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500" dirty="0">
              <a:effectLst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“2024-cancer-facts-and-figures-acs.pdf”.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X.-F. Yi </a:t>
            </a:r>
            <a:r>
              <a:rPr lang="en-US" sz="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“Dual antitumor immunomodulatory effects of PARP inhibitor on the tumor microenvironment: A counterbalance between anti-tumor and pro-tumor,” </a:t>
            </a:r>
            <a:r>
              <a:rPr lang="en-US" sz="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Biomed. </a:t>
            </a:r>
            <a:r>
              <a:rPr lang="en-US" sz="8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Pharmacother</a:t>
            </a:r>
            <a:r>
              <a:rPr lang="en-US" sz="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163, p. 114770, 2023, </a:t>
            </a:r>
            <a:r>
              <a:rPr lang="en-US" sz="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10.1016/j.biopha.2023.114770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Turning cold tumors into hot tumors by improving T cell infiltration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Yuan-Tong Liu,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Zhi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-Jun Sun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10.7150/thno.58390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Turning cold tumors hot: from molecular mechanisms to clinical applications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Jiahui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Zang et al. Trend in Immunology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Strategies for Heating Up Cold Tumors to Boost Immunotherapies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Danie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Zabranksy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et al. Annual Review of Cancer Biology </a:t>
            </a:r>
            <a:r>
              <a:rPr lang="en-US" sz="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 chemotherapies to improve patient outcomes. </a:t>
            </a:r>
            <a:r>
              <a:rPr lang="en-US" sz="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Hot and cold tumors: Immunological features and the therapeutic strategies</a:t>
            </a:r>
            <a:endParaRPr lang="en-US" sz="800" b="1" dirty="0">
              <a:effectLst/>
              <a:highlight>
                <a:srgbClr val="FFFFFF"/>
              </a:highlight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L Wang, H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Geng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 Liu, L Liu, Y Chen, F Wu, Z Liu- </a:t>
            </a:r>
            <a:r>
              <a:rPr lang="en-US" sz="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https://doi.org/10.1002/mco2.343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B. L. Russell, S. A.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Sooklal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 T.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Malindisa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 J.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Daka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and M.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Ntwasa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“</a:t>
            </a:r>
            <a:r>
              <a:rPr lang="en-US" sz="800" b="1" u="sng" dirty="0">
                <a:effectLst/>
                <a:ea typeface="Times New Roman" panose="02020603050405020304" pitchFamily="18" charset="0"/>
              </a:rPr>
              <a:t>The Tumor Microenvironment Factors That Promote Resistance to Immune Checkpoint Blockade Therapy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11, p. 641428,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10.3389/fonc.2021.641428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Combining in site vaccination and immunogenic apoptosis to treat cancer.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Arman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Lamai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Mehdi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Shalgolzari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– Future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Medecine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– Immunotherapy – Vol.15, Issue 5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Dendritic cells and natural killer cells: The road to a successful oncolytic virotherapy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Matin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Ghasemi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et al. Frontiers in Immunology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Pouring Petrol on the flames: Using oncolytic virotherapies to enhance tumor immunogenicity.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Alicia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Teijeira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Crespo et al. Wiley Library, Immunology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Unlocking the potential of antibody-drug conjugates for cancer therapy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Joshua Z. Drago et al. doi:10.1038/s41571-021-00470-8.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Tumor Targeting of a Sting Antagonist with an Antibody-Drug Conjugate Elicits Potent Anti-Tumor Immune Responses.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Antibody-Drug Conjugates: A Review of Approved Drugs and Their Clinical Level of Evidence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Review by Pooja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Gogi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et al. Cancers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Evolution of Antibody-Drug Conjugates: A Positive Inflexion Point</a:t>
            </a:r>
            <a:endParaRPr lang="en-US" sz="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Anthony W.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Tolcher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- ASCO Educational Book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Igniting Hope for Tumor Immunotherapy: Promoting the  “Hot and Cold” Tumor Transition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Chen Wei et al., DOI: </a:t>
            </a:r>
            <a:r>
              <a:rPr lang="en-US" sz="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4"/>
              </a:rPr>
              <a:t>10.1177/11795549221120708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Sage Journal: Clinical Medicine Insights: Oncology Volume 16.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Advancing cellular immunotherapy with macrophages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Alok K. Mishra et al. DOI</a:t>
            </a:r>
            <a:r>
              <a:rPr lang="en-US" sz="800" u="sng" dirty="0">
                <a:effectLst/>
                <a:ea typeface="Times New Roman" panose="02020603050405020304" pitchFamily="18" charset="0"/>
              </a:rPr>
              <a:t>: </a:t>
            </a:r>
            <a:r>
              <a:rPr lang="en-US" sz="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https://doi.org/10.1016/j.lfs.2023.121857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Targeting tumor-associated macrophages in hepatocellular carcinoma: biology, strategy, and immunotherapy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Hongyu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Zheng et al. Cell Death Discovery (2023(9: 65) Nature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Doi: https://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doi.org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/10.1038/s41420-023-01356-7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CSF1R inhibitors are emerging immunotherapeutic drugs for cancer treatment.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Jiachen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Wen et al., </a:t>
            </a:r>
            <a:r>
              <a:rPr lang="en-US" sz="800" dirty="0">
                <a:solidFill>
                  <a:srgbClr val="212121"/>
                </a:solidFill>
                <a:effectLst/>
                <a:ea typeface="Times New Roman" panose="02020603050405020304" pitchFamily="18" charset="0"/>
              </a:rPr>
              <a:t>DOI: </a:t>
            </a:r>
            <a:r>
              <a:rPr lang="en-US" sz="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6"/>
              </a:rPr>
              <a:t>10.1016/j.ejmech.2022.114884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Elsevier - European Journal of Medicinal Chemistry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Targeting tumor-associated macrophages for successful immunotherapy of ovarian carcinoma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Iva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Truxova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et al., DOI: </a:t>
            </a:r>
            <a:r>
              <a:rPr lang="en-US" sz="800" u="sng" dirty="0">
                <a:solidFill>
                  <a:srgbClr val="0563C1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hlinkClick r:id="rId7"/>
              </a:rPr>
              <a:t>10.1136/jitc-2022-005968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Journal for Immunotherapy 2023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Sophisticated genetically engineered macrophages, CAR-Macs, in hitting the bull’s eye for solid cancer immunotherapy.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Nese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Unver, DOI: https://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doi.org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/10.1007/s10238-023-01106-0</a:t>
            </a:r>
            <a:r>
              <a:rPr lang="en-US" sz="800" b="1" dirty="0">
                <a:effectLst/>
                <a:ea typeface="Times New Roman" panose="02020603050405020304" pitchFamily="18" charset="0"/>
              </a:rPr>
              <a:t> 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Clinical and Experimental Medicine 2023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800" b="1" u="sng" dirty="0">
                <a:effectLst/>
                <a:ea typeface="Times New Roman" panose="02020603050405020304" pitchFamily="18" charset="0"/>
              </a:rPr>
              <a:t>Engineering extracellular vesicles derived from macrophages for tumor therapy.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Ying Yan et al.,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</a:rPr>
              <a:t>DOI: </a:t>
            </a:r>
            <a:r>
              <a:rPr lang="en-US" sz="800" u="sng" dirty="0">
                <a:solidFill>
                  <a:srgbClr val="0563C1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hlinkClick r:id="rId8" tooltip="Link to landing page via DOI"/>
              </a:rPr>
              <a:t>10.1039/D2MA00961G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</a:rPr>
              <a:t> </a:t>
            </a:r>
            <a:endParaRPr lang="en-US" sz="800" dirty="0">
              <a:effectLst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</a:rPr>
              <a:t>Royal Society of Chemistry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003"/>
            <a:ext cx="7651650" cy="3904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320159" y="2526191"/>
            <a:ext cx="4721094" cy="39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8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Immune Checkpoint Blockade Therapy</a:t>
            </a:r>
          </a:p>
        </p:txBody>
      </p:sp>
      <p:pic>
        <p:nvPicPr>
          <p:cNvPr id="3" name="Picture 2" descr="A diagram of a person with cancer cells&#10;&#10;Description automatically generated">
            <a:extLst>
              <a:ext uri="{FF2B5EF4-FFF2-40B4-BE49-F238E27FC236}">
                <a16:creationId xmlns:a16="http://schemas.microsoft.com/office/drawing/2014/main" id="{39F38F31-16FC-C275-3C8C-E9DA2C43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392"/>
            <a:ext cx="6117042" cy="3907330"/>
          </a:xfrm>
          <a:prstGeom prst="rect">
            <a:avLst/>
          </a:prstGeom>
        </p:spPr>
      </p:pic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A695357B-D2AA-8002-C8F0-BC827BC20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1343236"/>
            <a:ext cx="4644689" cy="3015821"/>
          </a:xfrm>
          <a:prstGeom prst="rect">
            <a:avLst/>
          </a:prstGeom>
        </p:spPr>
      </p:pic>
      <p:pic>
        <p:nvPicPr>
          <p:cNvPr id="6" name="Picture 5" descr="A diagram of a cell blockage&#10;&#10;Description automatically generated">
            <a:extLst>
              <a:ext uri="{FF2B5EF4-FFF2-40B4-BE49-F238E27FC236}">
                <a16:creationId xmlns:a16="http://schemas.microsoft.com/office/drawing/2014/main" id="{1BB7888C-7CF1-0379-5FC7-4CD6F0715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4362043"/>
            <a:ext cx="4986097" cy="24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66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Common Approaches to Overcome Absence of T cells</a:t>
            </a:r>
          </a:p>
        </p:txBody>
      </p:sp>
      <p:pic>
        <p:nvPicPr>
          <p:cNvPr id="4" name="Picture 3" descr="A diagram of a cell-positive&#10;&#10;Description automatically generated with medium confidence">
            <a:extLst>
              <a:ext uri="{FF2B5EF4-FFF2-40B4-BE49-F238E27FC236}">
                <a16:creationId xmlns:a16="http://schemas.microsoft.com/office/drawing/2014/main" id="{460B3C73-AA96-6700-A461-EA37B188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82043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20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Pro-tumoral activities of the Immune System 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D041CA0-EC51-DBAD-3DDE-EECA82C7C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" b="3957"/>
          <a:stretch/>
        </p:blipFill>
        <p:spPr>
          <a:xfrm>
            <a:off x="2377188" y="1697638"/>
            <a:ext cx="7549682" cy="4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82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Tumor Associated Macrophages (TAMs)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9028-8131-5653-16CA-9C74C42FEC2A}"/>
              </a:ext>
            </a:extLst>
          </p:cNvPr>
          <p:cNvSpPr txBox="1"/>
          <p:nvPr/>
        </p:nvSpPr>
        <p:spPr>
          <a:xfrm>
            <a:off x="377825" y="3202054"/>
            <a:ext cx="3674222" cy="184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/>
              <a:t>TAMs as the most dominant immune cell type, are an indispensable target for immunologically cold tumor</a:t>
            </a:r>
          </a:p>
        </p:txBody>
      </p:sp>
      <p:pic>
        <p:nvPicPr>
          <p:cNvPr id="6" name="Picture 5" descr="A diagram of a cell membrane&#10;&#10;Description automatically generated with medium confidence">
            <a:extLst>
              <a:ext uri="{FF2B5EF4-FFF2-40B4-BE49-F238E27FC236}">
                <a16:creationId xmlns:a16="http://schemas.microsoft.com/office/drawing/2014/main" id="{5A2CC84B-9D71-CFD3-F7C7-01BBE30B9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t="2146" r="1464" b="2979"/>
          <a:stretch/>
        </p:blipFill>
        <p:spPr>
          <a:xfrm>
            <a:off x="4648425" y="1518564"/>
            <a:ext cx="7400139" cy="4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25913</TotalTime>
  <Words>2310</Words>
  <Application>Microsoft Macintosh PowerPoint</Application>
  <PresentationFormat>Widescreen</PresentationFormat>
  <Paragraphs>195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Arial</vt:lpstr>
      <vt:lpstr>Calibri</vt:lpstr>
      <vt:lpstr>Cambria</vt:lpstr>
      <vt:lpstr>Courier New</vt:lpstr>
      <vt:lpstr>Invention</vt:lpstr>
      <vt:lpstr>Invention Light</vt:lpstr>
      <vt:lpstr>Söhne</vt:lpstr>
      <vt:lpstr>Times</vt:lpstr>
      <vt:lpstr>Times New Roman</vt:lpstr>
      <vt:lpstr>Merck 16:9 PPT Theme</vt:lpstr>
      <vt:lpstr>Targeting Immune Checkpoint Therapy Resistance with Novel MSC-Engineered Extracellular Vesicles</vt:lpstr>
      <vt:lpstr>Significance</vt:lpstr>
      <vt:lpstr>The Persistent Challenge of Cancer Today</vt:lpstr>
      <vt:lpstr>Reversing Cold Tumor Into a Hot Tumor</vt:lpstr>
      <vt:lpstr>Immune Checkpoint Blockade Therapy</vt:lpstr>
      <vt:lpstr>Common Approaches to Overcome Absence of T cells</vt:lpstr>
      <vt:lpstr>Pro-tumoral activities of the Immune System </vt:lpstr>
      <vt:lpstr>Tumor Associated Macrophages (TAMs) </vt:lpstr>
      <vt:lpstr>Innovation</vt:lpstr>
      <vt:lpstr>Strategies to reeducate TAMs</vt:lpstr>
      <vt:lpstr>CSF-1/CSF1R Inhibitors modify TAMs behavior within the TME</vt:lpstr>
      <vt:lpstr>Biological effects of PARP Inhibitor on Cancer Cells</vt:lpstr>
      <vt:lpstr>PARP14i Reverses Acquired Resistance to PD-1 Therapy</vt:lpstr>
      <vt:lpstr>Research Strategy</vt:lpstr>
      <vt:lpstr>Therapeutic Potential of Mesenchymal Stem Cell-Derived Extracellular Vesicles</vt:lpstr>
      <vt:lpstr>Effects of MSC-derived EVs on Different Types of Cancers</vt:lpstr>
      <vt:lpstr>Key steps in the process of Engineering  MSC-derived EVs’ Therapeutic Applications</vt:lpstr>
      <vt:lpstr>Strategies to maximize the therapeutic efficacy  of EVs</vt:lpstr>
      <vt:lpstr>Methodology for the design of the MSC-derived EV Therapeutic Agent</vt:lpstr>
      <vt:lpstr>Testing and Validation</vt:lpstr>
      <vt:lpstr>Assessment of Cytotoxic Effects of Engineered Exosomes Produced by MSCs</vt:lpstr>
      <vt:lpstr>Therapeutic Response Assessment of Engineered Exosomes on a Panel of Cancer Cell Lines In Vitro</vt:lpstr>
      <vt:lpstr>In Vivo Efficacy and Safety Evaluation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1338</cp:revision>
  <dcterms:created xsi:type="dcterms:W3CDTF">2023-01-22T20:06:33Z</dcterms:created>
  <dcterms:modified xsi:type="dcterms:W3CDTF">2024-04-23T00:32:21Z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